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ompt-Light"/>
      <p:regular r:id="rId19"/>
    </p:embeddedFont>
    <p:embeddedFont>
      <p:font typeface="Pretendard Regular"/>
      <p:regular r:id="rId20"/>
    </p:embeddedFont>
    <p:embeddedFont>
      <p:font typeface="Prompt-Regular"/>
      <p:regular r:id="rId21"/>
    </p:embeddedFont>
    <p:embeddedFont>
      <p:font typeface="Pretendard Medium"/>
      <p:bold r:id="rId22"/>
    </p:embeddedFont>
    <p:embeddedFont>
      <p:font typeface="Pretendard Light"/>
      <p:regular r:id="rId23"/>
    </p:embeddedFont>
    <p:embeddedFont>
      <p:font typeface="Pretendard SemiBold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24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21.png" Type="http://schemas.openxmlformats.org/officeDocument/2006/relationships/image"/><Relationship Id="rId6" Target="../media/26768_video_b3671e0d.baa07.mp4" Type="http://schemas.microsoft.com/office/2007/relationships/media"/><Relationship Id="rId7" Target="../media/26768_video_b3671e0d.baa07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6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0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0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" y="304800"/>
            <a:ext cx="149733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558800"/>
            <a:ext cx="16027400" cy="190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863600"/>
            <a:ext cx="167132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1168400"/>
            <a:ext cx="17411700" cy="922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5400" y="2654300"/>
            <a:ext cx="121412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500" b="false" i="false" u="none" strike="noStrike" spc="200">
                <a:solidFill>
                  <a:srgbClr val="272727"/>
                </a:solidFill>
                <a:latin typeface="Prompt-Light"/>
              </a:rPr>
              <a:t>ChatGPT </a:t>
            </a:r>
            <a:r>
              <a:rPr lang="ko-KR" sz="8500" b="false" i="false" u="none" strike="noStrike" spc="200">
                <a:solidFill>
                  <a:srgbClr val="272727"/>
                </a:solidFill>
                <a:ea typeface="Prompt-Light"/>
              </a:rPr>
              <a:t>창작활용</a:t>
            </a:r>
            <a:r>
              <a:rPr lang="en-US" sz="8500" b="false" i="false" u="none" strike="noStrike" spc="200">
                <a:solidFill>
                  <a:srgbClr val="272727"/>
                </a:solidFill>
                <a:latin typeface="Prompt-Light"/>
              </a:rPr>
              <a:t> </a:t>
            </a:r>
            <a:r>
              <a:rPr lang="ko-KR" sz="8500" b="false" i="false" u="none" strike="noStrike" spc="200">
                <a:solidFill>
                  <a:srgbClr val="272727"/>
                </a:solidFill>
                <a:ea typeface="Prompt-Light"/>
              </a:rPr>
              <a:t>과제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9042400"/>
            <a:ext cx="71247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8394700"/>
            <a:ext cx="71247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33500" y="9232900"/>
            <a:ext cx="3009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202034331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0800" y="8585200"/>
            <a:ext cx="5549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1800" b="false" i="false" u="none" strike="noStrike" spc="100">
                <a:solidFill>
                  <a:srgbClr val="272727"/>
                </a:solidFill>
                <a:ea typeface="Pretendard Regular"/>
              </a:rPr>
              <a:t>기계</a:t>
            </a: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·</a:t>
            </a:r>
            <a:r>
              <a:rPr lang="ko-KR" sz="1800" b="false" i="false" u="none" strike="noStrike" spc="100">
                <a:solidFill>
                  <a:srgbClr val="272727"/>
                </a:solidFill>
                <a:ea typeface="Pretendard Regular"/>
              </a:rPr>
              <a:t>스마트</a:t>
            </a: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·</a:t>
            </a:r>
            <a:r>
              <a:rPr lang="ko-KR" sz="1800" b="false" i="false" u="none" strike="noStrike" spc="100">
                <a:solidFill>
                  <a:srgbClr val="272727"/>
                </a:solidFill>
                <a:ea typeface="Pretendard Regular"/>
              </a:rPr>
              <a:t>산업공학부</a:t>
            </a: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(</a:t>
            </a:r>
            <a:r>
              <a:rPr lang="ko-KR" sz="1800" b="false" i="false" u="none" strike="noStrike" spc="100">
                <a:solidFill>
                  <a:srgbClr val="272727"/>
                </a:solidFill>
                <a:ea typeface="Pretendard Regular"/>
              </a:rPr>
              <a:t>산업공학전공</a:t>
            </a: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20800" y="7950200"/>
            <a:ext cx="3009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800" b="false" i="false" u="none" strike="noStrike" spc="100">
                <a:solidFill>
                  <a:srgbClr val="272727"/>
                </a:solidFill>
                <a:latin typeface="Pretendard Regular"/>
              </a:rPr>
              <a:t> </a:t>
            </a:r>
            <a:r>
              <a:rPr lang="ko-KR" sz="1800" b="false" i="false" u="none" strike="noStrike" spc="100">
                <a:solidFill>
                  <a:srgbClr val="272727"/>
                </a:solidFill>
                <a:ea typeface="Pretendard Regular"/>
              </a:rPr>
              <a:t>이시웅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3340100"/>
            <a:ext cx="58547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82200" y="3340100"/>
            <a:ext cx="5410200" cy="4064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출처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7600" y="7848600"/>
            <a:ext cx="472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GPT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는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자신이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작성한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코드에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대해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07600" y="8851900"/>
            <a:ext cx="748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작성한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근거와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출처를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명확히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제시한다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6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42000" y="-1930400"/>
            <a:ext cx="6604000" cy="1671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8700" y="4356100"/>
            <a:ext cx="5232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27800" y="4356100"/>
            <a:ext cx="5232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39600" y="4356100"/>
            <a:ext cx="52324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30400" y="3708400"/>
            <a:ext cx="3403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빠른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연산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2200" y="3708400"/>
            <a:ext cx="3403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친구같은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친밀감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4597400"/>
            <a:ext cx="5080000" cy="2997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95400" y="8077200"/>
            <a:ext cx="473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요구에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순식간에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답변을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놓는다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0" y="4597400"/>
            <a:ext cx="5080000" cy="2997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794500" y="7886700"/>
            <a:ext cx="4737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말투와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성향을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파악하고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대화하며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추가적인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제안을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해준다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41300" y="3708400"/>
            <a:ext cx="3403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한계점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15800" y="4597400"/>
            <a:ext cx="5080000" cy="2997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306300" y="7708900"/>
            <a:ext cx="47371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메모리를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많이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사용하는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작업의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경우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요청에도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불구하고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답변을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바로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제시하지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못하는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경우가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있음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사용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28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Portfolio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226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ea typeface="Prompt-Regular"/>
              </a:rPr>
              <a:t>Ⓒ Kimmiri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7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5334000"/>
            <a:ext cx="6553200" cy="444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10700" y="1841500"/>
            <a:ext cx="6515100" cy="9461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93800" y="3886200"/>
            <a:ext cx="1866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성과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3800" y="4495800"/>
            <a:ext cx="6591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자신의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우상에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웹을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보면서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매우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뿌듯했다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추후에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많은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사람들이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내가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만든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웹에서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얻어가면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더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좋을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것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같다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97900" y="5676900"/>
            <a:ext cx="1905000" cy="190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69700" y="5676900"/>
            <a:ext cx="1905000" cy="190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0" y="5676900"/>
            <a:ext cx="1905000" cy="190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6223000"/>
            <a:ext cx="8128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51100" y="6223000"/>
            <a:ext cx="8128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6223000"/>
            <a:ext cx="812800" cy="812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236700" y="7721600"/>
            <a:ext cx="2959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자기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주도적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학습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및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창의적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표현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능력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증진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88700" y="7721600"/>
            <a:ext cx="2959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웹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기술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(HTML/CSS)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실습과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반응형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디자인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감각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향상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0700" y="7721600"/>
            <a:ext cx="2959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정보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구조화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및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콘텐츠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기획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능력</a:t>
            </a:r>
            <a:r>
              <a:rPr lang="en-US" sz="2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272727"/>
                </a:solidFill>
                <a:ea typeface="Pretendard Medium"/>
              </a:rPr>
              <a:t>향상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23500" y="4267200"/>
            <a:ext cx="4953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기대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효과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42500" y="5003800"/>
            <a:ext cx="5651500" cy="279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수행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317500"/>
            <a:ext cx="81280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419100"/>
            <a:ext cx="8813800" cy="107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546100"/>
            <a:ext cx="91567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774700"/>
            <a:ext cx="18478500" cy="9613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01700" y="3365500"/>
            <a:ext cx="3937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272727"/>
                </a:solidFill>
                <a:ea typeface="Pretendard Medium"/>
              </a:rPr>
              <a:t>시청해주셔서</a:t>
            </a:r>
            <a:r>
              <a:rPr lang="en-US" sz="28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272727"/>
                </a:solidFill>
                <a:ea typeface="Pretendard Medium"/>
              </a:rPr>
              <a:t>감사합니다</a:t>
            </a:r>
            <a:r>
              <a:rPr lang="en-US" sz="2800" b="false" i="false" u="none" strike="noStrike">
                <a:solidFill>
                  <a:srgbClr val="272727"/>
                </a:solidFill>
                <a:latin typeface="Pretendard Medium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5308600"/>
            <a:ext cx="7429500" cy="426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381500" y="5524500"/>
            <a:ext cx="95250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994900" y="6070600"/>
            <a:ext cx="7404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9500" b="false" i="false" u="none" strike="noStrike">
                <a:solidFill>
                  <a:srgbClr val="272727"/>
                </a:solidFill>
                <a:latin typeface="Prompt-Light"/>
              </a:rPr>
              <a:t>Thank </a:t>
            </a:r>
            <a:r>
              <a:rPr lang="en-US" sz="9500" b="false" i="false" u="none" strike="noStrike">
                <a:solidFill>
                  <a:srgbClr val="272727"/>
                </a:solidFill>
                <a:latin typeface="Prompt-Light"/>
              </a:rPr>
              <a:t>You!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88600" y="9055100"/>
            <a:ext cx="66675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88600" y="8445500"/>
            <a:ext cx="66675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135100" y="9232900"/>
            <a:ext cx="280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1700" b="false" i="false" u="none" strike="noStrike" spc="100">
                <a:solidFill>
                  <a:srgbClr val="272727"/>
                </a:solidFill>
                <a:latin typeface="Pretendard Regular"/>
              </a:rPr>
              <a:t>202034331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9900" y="8623300"/>
            <a:ext cx="37846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1700" b="false" i="false" u="none" strike="noStrike" spc="100">
                <a:solidFill>
                  <a:srgbClr val="272727"/>
                </a:solidFill>
                <a:ea typeface="Pretendard Regular"/>
              </a:rPr>
              <a:t>기계</a:t>
            </a:r>
            <a:r>
              <a:rPr lang="en-US" sz="1700" b="false" i="false" u="none" strike="noStrike" spc="100">
                <a:solidFill>
                  <a:srgbClr val="272727"/>
                </a:solidFill>
                <a:latin typeface="Pretendard Regular"/>
              </a:rPr>
              <a:t>·</a:t>
            </a:r>
            <a:r>
              <a:rPr lang="ko-KR" sz="1700" b="false" i="false" u="none" strike="noStrike" spc="100">
                <a:solidFill>
                  <a:srgbClr val="272727"/>
                </a:solidFill>
                <a:ea typeface="Pretendard Regular"/>
              </a:rPr>
              <a:t>스마트</a:t>
            </a:r>
            <a:r>
              <a:rPr lang="en-US" sz="1700" b="false" i="false" u="none" strike="noStrike" spc="100">
                <a:solidFill>
                  <a:srgbClr val="272727"/>
                </a:solidFill>
                <a:latin typeface="Pretendard Regular"/>
              </a:rPr>
              <a:t>·</a:t>
            </a:r>
            <a:r>
              <a:rPr lang="ko-KR" sz="1700" b="false" i="false" u="none" strike="noStrike" spc="100">
                <a:solidFill>
                  <a:srgbClr val="272727"/>
                </a:solidFill>
                <a:ea typeface="Pretendard Regular"/>
              </a:rPr>
              <a:t>산업공학부</a:t>
            </a:r>
            <a:r>
              <a:rPr lang="en-US" sz="1700" b="false" i="false" u="none" strike="noStrike" spc="100">
                <a:solidFill>
                  <a:srgbClr val="272727"/>
                </a:solidFill>
                <a:latin typeface="Pretendard Regular"/>
              </a:rPr>
              <a:t>(</a:t>
            </a:r>
            <a:r>
              <a:rPr lang="ko-KR" sz="1700" b="false" i="false" u="none" strike="noStrike" spc="100">
                <a:solidFill>
                  <a:srgbClr val="272727"/>
                </a:solidFill>
                <a:ea typeface="Pretendard Regular"/>
              </a:rPr>
              <a:t>산업공학전공</a:t>
            </a:r>
            <a:r>
              <a:rPr lang="en-US" sz="1700" b="false" i="false" u="none" strike="noStrike" spc="100">
                <a:solidFill>
                  <a:srgbClr val="272727"/>
                </a:solidFill>
                <a:latin typeface="Pretendard Regular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35100" y="8026400"/>
            <a:ext cx="2806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1700" b="false" i="false" u="none" strike="noStrike" spc="100">
                <a:solidFill>
                  <a:srgbClr val="272727"/>
                </a:solidFill>
                <a:ea typeface="Pretendard Regular"/>
              </a:rPr>
              <a:t>이시웅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08900" y="457200"/>
            <a:ext cx="8140700" cy="137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08900" y="558800"/>
            <a:ext cx="9207500" cy="1079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08900" y="685800"/>
            <a:ext cx="100838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08900" y="927100"/>
            <a:ext cx="10668000" cy="963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9000" y="3771900"/>
            <a:ext cx="59309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600" b="false" i="false" u="none" strike="noStrike">
                <a:solidFill>
                  <a:srgbClr val="FFFFFF"/>
                </a:solidFill>
                <a:latin typeface="Prompt-Regular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7975600"/>
            <a:ext cx="85725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7175500"/>
            <a:ext cx="8572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26500" y="66167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2800" y="66040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ChatGPT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출처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확인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26500" y="82169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7.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30100" y="81915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프로젝트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26500" y="74168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6.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0100" y="74041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ChatGPT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사용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후기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4775200"/>
            <a:ext cx="85725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3975100"/>
            <a:ext cx="85725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85200" y="5575300"/>
            <a:ext cx="85725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72500" y="6375400"/>
            <a:ext cx="85725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851900" y="3416300"/>
            <a:ext cx="19685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1.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0100" y="34036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선정된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51900" y="50165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42800" y="50038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처리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과정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51900" y="58166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42800" y="58039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내용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51900" y="4216400"/>
            <a:ext cx="196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272727"/>
                </a:solidFill>
                <a:latin typeface="Prompt-Light"/>
              </a:rPr>
              <a:t>Chapter 2.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0100" y="4203700"/>
            <a:ext cx="45466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56040"/>
              </a:lnSpc>
            </a:pP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21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272727"/>
                </a:solidFill>
                <a:ea typeface="Pretendard Medium"/>
              </a:rPr>
              <a:t>구조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3276600"/>
            <a:ext cx="9702800" cy="659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44200" y="3911600"/>
            <a:ext cx="6527800" cy="400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선정된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99800" y="8458200"/>
            <a:ext cx="6591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·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좋아하는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책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대신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좋아하는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선수로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주제</a:t>
            </a:r>
            <a:r>
              <a:rPr lang="en-US" sz="29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272727"/>
                </a:solidFill>
                <a:ea typeface="Pretendard Medium"/>
              </a:rPr>
              <a:t>선정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1000" y="3860800"/>
            <a:ext cx="6197600" cy="549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3733800"/>
            <a:ext cx="5054600" cy="342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45200" y="3860800"/>
            <a:ext cx="6197600" cy="549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16700" y="3733800"/>
            <a:ext cx="5054600" cy="342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96700" y="3860800"/>
            <a:ext cx="6197600" cy="549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80900" y="3733800"/>
            <a:ext cx="5054600" cy="342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016000" y="7391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기본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정보와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명언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000" y="8305800"/>
            <a:ext cx="4699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눈에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파악할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있도록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함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7912100"/>
            <a:ext cx="4953000" cy="12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6667500" y="7391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선수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커리어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요약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67500" y="8305800"/>
            <a:ext cx="4699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발자취를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요약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67500" y="7912100"/>
            <a:ext cx="4953000" cy="12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2319000" y="7391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사회공헌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활동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및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레전드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순간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19000" y="8128000"/>
            <a:ext cx="4699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사회에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이바지한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내용과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후에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찾아보면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좋을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멋진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장면에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설명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19000" y="7912100"/>
            <a:ext cx="49530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구조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pic>
        <p:nvPicPr>
          <p:cNvPr name="Picture 7" id="7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3276600" y="3086100"/>
            <a:ext cx="11722100" cy="695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구조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1000" y="3860800"/>
            <a:ext cx="6197600" cy="549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45200" y="3860800"/>
            <a:ext cx="6197600" cy="549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96700" y="3860800"/>
            <a:ext cx="6197600" cy="549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6413500"/>
            <a:ext cx="4953000" cy="298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4089400"/>
            <a:ext cx="711200" cy="711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16000" y="4216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선수의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기본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정보와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사진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" y="5118100"/>
            <a:ext cx="4699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소개할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필요한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사진을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추가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4737100"/>
            <a:ext cx="4953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67500" y="6413500"/>
            <a:ext cx="4953000" cy="298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45800" y="4089400"/>
            <a:ext cx="711200" cy="711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667500" y="4216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사이트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색상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변경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500" y="5118100"/>
            <a:ext cx="4699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로고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색을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사이트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색상으로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선정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67500" y="4737100"/>
            <a:ext cx="49530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19000" y="6413500"/>
            <a:ext cx="4953000" cy="2984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510000" y="4089400"/>
            <a:ext cx="711200" cy="7112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319000" y="4216400"/>
            <a:ext cx="3378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정보</a:t>
            </a:r>
            <a:r>
              <a:rPr lang="en-US" sz="22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272727"/>
                </a:solidFill>
                <a:ea typeface="Pretendard Medium"/>
              </a:rPr>
              <a:t>포함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19000" y="4940300"/>
            <a:ext cx="4699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웹페이지에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더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많은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포함시키기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위해</a:t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섹션</a:t>
            </a:r>
            <a:r>
              <a:rPr lang="en-US" sz="1800" b="false" i="false" u="none" strike="noStrike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272727">
                    <a:alpha val="80000"/>
                  </a:srgbClr>
                </a:solidFill>
                <a:ea typeface="Pretendard Light"/>
              </a:rPr>
              <a:t>추가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0" y="4737100"/>
            <a:ext cx="49530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웹페이지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처리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3276600"/>
            <a:ext cx="7785100" cy="651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67900" y="2298700"/>
            <a:ext cx="6604000" cy="8470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9461500" y="5588000"/>
            <a:ext cx="3848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선수의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기본정보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1500" y="6591300"/>
            <a:ext cx="748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ChatGPT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통해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자료를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수집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웹에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내용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4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2600" y="3225800"/>
            <a:ext cx="7785100" cy="651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867900" y="2298700"/>
            <a:ext cx="6604000" cy="8470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461500" y="5588000"/>
            <a:ext cx="4978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선수의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사회공헌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활동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및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레전드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순간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1500" y="6591300"/>
            <a:ext cx="748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선수의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정보를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ChatGPT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통해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자료를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수집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후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웹에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추가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내용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571500"/>
            <a:ext cx="172466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2100" y="8001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13300" y="8001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768600"/>
            <a:ext cx="169545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07600" y="3276600"/>
            <a:ext cx="6172200" cy="374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3276600"/>
            <a:ext cx="7708900" cy="496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67700" y="838200"/>
            <a:ext cx="17526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272727"/>
                </a:solidFill>
                <a:latin typeface="Prompt-Regular"/>
              </a:rPr>
              <a:t>Chapter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4500" y="1638300"/>
            <a:ext cx="123190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ChatGPT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로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내용</a:t>
            </a:r>
            <a:r>
              <a:rPr lang="en-US" sz="5000" b="false" i="false" u="none" strike="noStrike">
                <a:solidFill>
                  <a:srgbClr val="272727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272727"/>
                </a:solidFill>
                <a:ea typeface="Pretendard Medium"/>
              </a:rPr>
              <a:t>추가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7600" y="7848600"/>
            <a:ext cx="4724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현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시점의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 GPT</a:t>
            </a:r>
            <a:r>
              <a:rPr lang="ko-KR" sz="2700" b="false" i="false" u="none" strike="noStrike">
                <a:solidFill>
                  <a:srgbClr val="272727"/>
                </a:solidFill>
                <a:ea typeface="Pretendard SemiBold"/>
              </a:rPr>
              <a:t>는</a:t>
            </a:r>
            <a:r>
              <a:rPr lang="en-US" sz="2700" b="false" i="false" u="none" strike="noStrike">
                <a:solidFill>
                  <a:srgbClr val="272727"/>
                </a:solidFill>
                <a:latin typeface="Pretendard SemiBold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07600" y="8851900"/>
            <a:ext cx="748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빠른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속도로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요구를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만족시켜줄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2200" b="false" i="false" u="none" strike="noStrike" spc="-100">
                <a:solidFill>
                  <a:srgbClr val="272727">
                    <a:alpha val="80000"/>
                  </a:srgbClr>
                </a:solidFill>
                <a:ea typeface="Pretendard Light"/>
              </a:rPr>
              <a:t>있다</a:t>
            </a:r>
            <a:r>
              <a:rPr lang="en-US" sz="2200" b="false" i="false" u="none" strike="noStrike" spc="-100">
                <a:solidFill>
                  <a:srgbClr val="272727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